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4" r:id="rId3"/>
    <p:sldId id="257" r:id="rId4"/>
    <p:sldId id="266" r:id="rId5"/>
    <p:sldId id="258" r:id="rId6"/>
    <p:sldId id="262" r:id="rId7"/>
    <p:sldId id="265" r:id="rId8"/>
    <p:sldId id="260" r:id="rId9"/>
    <p:sldId id="261" r:id="rId10"/>
    <p:sldId id="263" r:id="rId11"/>
    <p:sldId id="259" r:id="rId12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2481B-5154-415F-B752-558547769AA3}" type="datetimeFigureOut">
              <a:rPr lang="cs-CZ" smtClean="0"/>
              <a:pPr/>
              <a:t>12.4.2015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64769-77EF-4CD0-90DE-F7D7F2D423C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2481B-5154-415F-B752-558547769AA3}" type="datetimeFigureOut">
              <a:rPr lang="cs-CZ" smtClean="0"/>
              <a:pPr/>
              <a:t>12.4.2015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64769-77EF-4CD0-90DE-F7D7F2D423C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2481B-5154-415F-B752-558547769AA3}" type="datetimeFigureOut">
              <a:rPr lang="cs-CZ" smtClean="0"/>
              <a:pPr/>
              <a:t>12.4.2015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64769-77EF-4CD0-90DE-F7D7F2D423C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2481B-5154-415F-B752-558547769AA3}" type="datetimeFigureOut">
              <a:rPr lang="cs-CZ" smtClean="0"/>
              <a:pPr/>
              <a:t>12.4.2015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64769-77EF-4CD0-90DE-F7D7F2D423C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2481B-5154-415F-B752-558547769AA3}" type="datetimeFigureOut">
              <a:rPr lang="cs-CZ" smtClean="0"/>
              <a:pPr/>
              <a:t>12.4.2015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64769-77EF-4CD0-90DE-F7D7F2D423C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2481B-5154-415F-B752-558547769AA3}" type="datetimeFigureOut">
              <a:rPr lang="cs-CZ" smtClean="0"/>
              <a:pPr/>
              <a:t>12.4.2015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64769-77EF-4CD0-90DE-F7D7F2D423C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2481B-5154-415F-B752-558547769AA3}" type="datetimeFigureOut">
              <a:rPr lang="cs-CZ" smtClean="0"/>
              <a:pPr/>
              <a:t>12.4.2015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64769-77EF-4CD0-90DE-F7D7F2D423C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2481B-5154-415F-B752-558547769AA3}" type="datetimeFigureOut">
              <a:rPr lang="cs-CZ" smtClean="0"/>
              <a:pPr/>
              <a:t>12.4.2015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64769-77EF-4CD0-90DE-F7D7F2D423C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2481B-5154-415F-B752-558547769AA3}" type="datetimeFigureOut">
              <a:rPr lang="cs-CZ" smtClean="0"/>
              <a:pPr/>
              <a:t>12.4.2015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64769-77EF-4CD0-90DE-F7D7F2D423C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2481B-5154-415F-B752-558547769AA3}" type="datetimeFigureOut">
              <a:rPr lang="cs-CZ" smtClean="0"/>
              <a:pPr/>
              <a:t>12.4.2015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64769-77EF-4CD0-90DE-F7D7F2D423C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2481B-5154-415F-B752-558547769AA3}" type="datetimeFigureOut">
              <a:rPr lang="cs-CZ" smtClean="0"/>
              <a:pPr/>
              <a:t>12.4.2015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64769-77EF-4CD0-90DE-F7D7F2D423C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A2481B-5154-415F-B752-558547769AA3}" type="datetimeFigureOut">
              <a:rPr lang="cs-CZ" smtClean="0"/>
              <a:pPr/>
              <a:t>12.4.2015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264769-77EF-4CD0-90DE-F7D7F2D423C4}" type="slidenum">
              <a:rPr lang="cs-CZ" smtClean="0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hyperlink" Target="http://upload.wikimedia.org/wikipedia/commons/9/90/Hurricane_Katrina_GOES_August_29.jpg" TargetMode="External"/><Relationship Id="rId3" Type="http://schemas.openxmlformats.org/officeDocument/2006/relationships/hyperlink" Target="http://cs.wikipedia.org/wiki/Hurik%C3%A1n" TargetMode="External"/><Relationship Id="rId7" Type="http://schemas.openxmlformats.org/officeDocument/2006/relationships/hyperlink" Target="http://www.tornada-cz.cz/" TargetMode="External"/><Relationship Id="rId2" Type="http://schemas.openxmlformats.org/officeDocument/2006/relationships/hyperlink" Target="http://cs.wikipedia.org/wiki/Torn%C3%A1do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prostor-ad.cz/pruvodce/okolobrd/lahovice/img/povoden.jpg" TargetMode="External"/><Relationship Id="rId11" Type="http://schemas.openxmlformats.org/officeDocument/2006/relationships/hyperlink" Target="http://nd04.jxs.cz/340/205/ed33818e4e_73604208_o2.jpg" TargetMode="External"/><Relationship Id="rId5" Type="http://schemas.openxmlformats.org/officeDocument/2006/relationships/hyperlink" Target="http://i.iinfo.cz/urs/Electrical_Storm-128733669147205.jpg" TargetMode="External"/><Relationship Id="rId10" Type="http://schemas.openxmlformats.org/officeDocument/2006/relationships/hyperlink" Target="http://kittyhaw.com/wp-content/uploads/2013/04/tornado.jpg" TargetMode="External"/><Relationship Id="rId4" Type="http://schemas.openxmlformats.org/officeDocument/2006/relationships/hyperlink" Target="http://cs.wikipedia.org/wiki/Blesk" TargetMode="External"/><Relationship Id="rId9" Type="http://schemas.openxmlformats.org/officeDocument/2006/relationships/hyperlink" Target="http://www.ok1vei.com/WX/pics/2005_katrina_sat.gif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tornada-cz.cz/pripady/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 smtClean="0"/>
              <a:t>Extrémy v počasí</a:t>
            </a: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5364088" y="5589240"/>
            <a:ext cx="3779912" cy="1268760"/>
          </a:xfrm>
        </p:spPr>
        <p:txBody>
          <a:bodyPr>
            <a:normAutofit/>
          </a:bodyPr>
          <a:lstStyle/>
          <a:p>
            <a:r>
              <a:rPr lang="cs-CZ" dirty="0" smtClean="0"/>
              <a:t>Čermák, Kraus</a:t>
            </a:r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prostor-ad.cz/pruvodce/okolobrd/lahovice/img/povoden.jpg"/>
          <p:cNvPicPr>
            <a:picLocks noChangeAspect="1" noChangeArrowheads="1"/>
          </p:cNvPicPr>
          <p:nvPr/>
        </p:nvPicPr>
        <p:blipFill>
          <a:blip r:embed="rId2" cstate="print">
            <a:lum bright="-11000"/>
          </a:blip>
          <a:srcRect/>
          <a:stretch>
            <a:fillRect/>
          </a:stretch>
        </p:blipFill>
        <p:spPr bwMode="auto">
          <a:xfrm>
            <a:off x="0" y="0"/>
            <a:ext cx="10461356" cy="6858000"/>
          </a:xfrm>
          <a:prstGeom prst="rect">
            <a:avLst/>
          </a:prstGeom>
          <a:noFill/>
        </p:spPr>
      </p:pic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>
                <a:solidFill>
                  <a:schemeClr val="bg1"/>
                </a:solidFill>
              </a:rPr>
              <a:t>Povodeň</a:t>
            </a:r>
            <a:endParaRPr lang="cs-CZ" dirty="0">
              <a:solidFill>
                <a:schemeClr val="bg1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dirty="0" smtClean="0">
                <a:solidFill>
                  <a:schemeClr val="bg1"/>
                </a:solidFill>
              </a:rPr>
              <a:t>Vzniká buď táním sněhu, nebo srážkami</a:t>
            </a:r>
          </a:p>
          <a:p>
            <a:r>
              <a:rPr lang="cs-CZ" dirty="0" smtClean="0">
                <a:solidFill>
                  <a:schemeClr val="bg1"/>
                </a:solidFill>
              </a:rPr>
              <a:t>Vylití řek z koryt</a:t>
            </a:r>
          </a:p>
          <a:p>
            <a:r>
              <a:rPr lang="cs-CZ" dirty="0" smtClean="0">
                <a:solidFill>
                  <a:schemeClr val="bg1"/>
                </a:solidFill>
              </a:rPr>
              <a:t>V ČR například v roce 2002</a:t>
            </a:r>
          </a:p>
          <a:p>
            <a:r>
              <a:rPr lang="cs-CZ" b="1" dirty="0" smtClean="0">
                <a:solidFill>
                  <a:schemeClr val="bg1"/>
                </a:solidFill>
              </a:rPr>
              <a:t>Povodeň</a:t>
            </a:r>
            <a:r>
              <a:rPr lang="cs-CZ" dirty="0" smtClean="0">
                <a:solidFill>
                  <a:schemeClr val="bg1"/>
                </a:solidFill>
              </a:rPr>
              <a:t> –zvýšení hladiny vodního toku</a:t>
            </a:r>
          </a:p>
          <a:p>
            <a:r>
              <a:rPr lang="cs-CZ" b="1" dirty="0" smtClean="0">
                <a:solidFill>
                  <a:schemeClr val="bg1"/>
                </a:solidFill>
              </a:rPr>
              <a:t>Záplava</a:t>
            </a:r>
            <a:r>
              <a:rPr lang="cs-CZ" dirty="0" smtClean="0">
                <a:solidFill>
                  <a:schemeClr val="bg1"/>
                </a:solidFill>
              </a:rPr>
              <a:t> – vylití vody z koryta v důsledku povodně</a:t>
            </a:r>
          </a:p>
          <a:p>
            <a:endParaRPr lang="cs-CZ" dirty="0" smtClean="0"/>
          </a:p>
          <a:p>
            <a:endParaRPr lang="cs-CZ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cs-CZ" dirty="0" smtClean="0">
                <a:hlinkClick r:id="rId2"/>
              </a:rPr>
              <a:t>http://cs.wikipedia.org/wiki/Torn%C3%A1do#mediaviewer/Soubor:F5_tornado_Elie_Manitoba_2007.jpg</a:t>
            </a:r>
            <a:endParaRPr lang="cs-CZ" dirty="0" smtClean="0"/>
          </a:p>
          <a:p>
            <a:r>
              <a:rPr lang="cs-CZ" dirty="0" smtClean="0">
                <a:hlinkClick r:id="rId2"/>
              </a:rPr>
              <a:t>http://cs.wikipedia.org/wiki/Torn%C3%A1do</a:t>
            </a:r>
            <a:endParaRPr lang="cs-CZ" dirty="0" smtClean="0"/>
          </a:p>
          <a:p>
            <a:r>
              <a:rPr lang="cs-CZ" dirty="0" smtClean="0">
                <a:hlinkClick r:id="rId2"/>
              </a:rPr>
              <a:t>http://cs.wikipedia.org/wiki/Torn%C3%A1do#mediaviewer/Soubor:2010-05-18_Wyoming_Tornadoes.JPG</a:t>
            </a:r>
            <a:endParaRPr lang="cs-CZ" dirty="0" smtClean="0"/>
          </a:p>
          <a:p>
            <a:r>
              <a:rPr lang="cs-CZ" dirty="0" smtClean="0">
                <a:hlinkClick r:id="rId3"/>
              </a:rPr>
              <a:t>http://cs.wikipedia.org/wiki/Hurik%C3%A1n#mediaviewer/Soubor:Hurricane_Floyd_1999-09-14.jpg</a:t>
            </a:r>
            <a:endParaRPr lang="cs-CZ" dirty="0" smtClean="0"/>
          </a:p>
          <a:p>
            <a:r>
              <a:rPr lang="cs-CZ" dirty="0" smtClean="0">
                <a:hlinkClick r:id="rId3"/>
              </a:rPr>
              <a:t>http://cs.wikipedia.org/wiki/Hurik%C3%A1n</a:t>
            </a:r>
            <a:endParaRPr lang="cs-CZ" dirty="0" smtClean="0"/>
          </a:p>
          <a:p>
            <a:r>
              <a:rPr lang="cs-CZ" dirty="0" smtClean="0">
                <a:hlinkClick r:id="rId4"/>
              </a:rPr>
              <a:t>http://cs.wikipedia.org/wiki/Blesk</a:t>
            </a:r>
            <a:endParaRPr lang="cs-CZ" dirty="0" smtClean="0"/>
          </a:p>
          <a:p>
            <a:r>
              <a:rPr lang="cs-CZ" dirty="0" smtClean="0">
                <a:hlinkClick r:id="rId5"/>
              </a:rPr>
              <a:t>http://i.iinfo.cz/urs/Electrical_Storm-128733669147205.jpg</a:t>
            </a:r>
            <a:endParaRPr lang="cs-CZ" dirty="0" smtClean="0"/>
          </a:p>
          <a:p>
            <a:r>
              <a:rPr lang="cs-CZ" dirty="0" smtClean="0">
                <a:hlinkClick r:id="rId6"/>
              </a:rPr>
              <a:t>http://www.prostor-ad.cz/pruvodce/okolobrd/lahovice/img/povoden.jpg</a:t>
            </a:r>
            <a:endParaRPr lang="cs-CZ" dirty="0" smtClean="0"/>
          </a:p>
          <a:p>
            <a:r>
              <a:rPr lang="cs-CZ" dirty="0" smtClean="0">
                <a:hlinkClick r:id="rId7"/>
              </a:rPr>
              <a:t>http://www.tornada-cz.cz/</a:t>
            </a:r>
            <a:endParaRPr lang="cs-CZ" dirty="0" smtClean="0"/>
          </a:p>
          <a:p>
            <a:r>
              <a:rPr lang="cs-CZ" dirty="0" smtClean="0">
                <a:hlinkClick r:id="rId8"/>
              </a:rPr>
              <a:t>http://upload.wikimedia.org/wikipedia/commons/9/90/Hurricane_Katrina_GOES_August_29.jpg</a:t>
            </a:r>
            <a:endParaRPr lang="cs-CZ" dirty="0" smtClean="0"/>
          </a:p>
          <a:p>
            <a:r>
              <a:rPr lang="cs-CZ" dirty="0" smtClean="0">
                <a:hlinkClick r:id="rId9"/>
              </a:rPr>
              <a:t>http://www.ok1vei.com/WX/pics/2005_katrina_sat.gif</a:t>
            </a:r>
            <a:endParaRPr lang="cs-CZ" dirty="0" smtClean="0"/>
          </a:p>
          <a:p>
            <a:r>
              <a:rPr lang="cs-CZ" dirty="0" smtClean="0">
                <a:hlinkClick r:id="rId10"/>
              </a:rPr>
              <a:t>http://kittyhaw.com/wp-content/uploads/2013/04/tornado.jpg</a:t>
            </a:r>
            <a:endParaRPr lang="cs-CZ" dirty="0" smtClean="0"/>
          </a:p>
          <a:p>
            <a:r>
              <a:rPr lang="cs-CZ" dirty="0" smtClean="0">
                <a:hlinkClick r:id="rId11"/>
              </a:rPr>
              <a:t>http://nd04.jxs.cz/340/205/ed33818e4e_73604208_o2.jpg</a:t>
            </a:r>
            <a:endParaRPr lang="cs-CZ" dirty="0" smtClean="0"/>
          </a:p>
          <a:p>
            <a:endParaRPr lang="cs-CZ" dirty="0" smtClean="0"/>
          </a:p>
          <a:p>
            <a:endParaRPr lang="cs-CZ" dirty="0" smtClean="0"/>
          </a:p>
          <a:p>
            <a:endParaRPr lang="cs-CZ" dirty="0" smtClean="0"/>
          </a:p>
          <a:p>
            <a:endParaRPr lang="cs-CZ" dirty="0" smtClean="0"/>
          </a:p>
          <a:p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http://nd04.jxs.cz/340/205/ed33818e4e_73604208_o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468560" y="-171400"/>
            <a:ext cx="9753600" cy="73152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Tornádo</a:t>
            </a:r>
            <a:endParaRPr lang="cs-C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cs-CZ" dirty="0" smtClean="0"/>
              <a:t>= V historii také nazýváno smrští</a:t>
            </a:r>
          </a:p>
          <a:p>
            <a:r>
              <a:rPr lang="cs-CZ" b="1" dirty="0" smtClean="0"/>
              <a:t>Velikost: </a:t>
            </a:r>
            <a:r>
              <a:rPr lang="cs-CZ" dirty="0" smtClean="0"/>
              <a:t>řádově desítky až stovky metrů</a:t>
            </a:r>
          </a:p>
          <a:p>
            <a:r>
              <a:rPr lang="cs-CZ" b="1" dirty="0" smtClean="0"/>
              <a:t>Doba trvání</a:t>
            </a:r>
            <a:r>
              <a:rPr lang="cs-CZ" dirty="0" smtClean="0"/>
              <a:t>: desítky sekund až desítky minut</a:t>
            </a:r>
          </a:p>
          <a:p>
            <a:r>
              <a:rPr lang="cs-CZ" dirty="0" smtClean="0"/>
              <a:t>Veliká intezita</a:t>
            </a:r>
          </a:p>
          <a:p>
            <a:r>
              <a:rPr lang="cs-CZ" dirty="0" smtClean="0"/>
              <a:t>Zpravidla působí značné lokální škody.</a:t>
            </a:r>
          </a:p>
          <a:p>
            <a:r>
              <a:rPr lang="cs-CZ" dirty="0" smtClean="0"/>
              <a:t>Nejvíce je jich v USA</a:t>
            </a:r>
          </a:p>
          <a:p>
            <a:r>
              <a:rPr lang="cs-CZ" dirty="0" smtClean="0"/>
              <a:t>Vyvíjejí se téměř neočekávaně a výstraha před nimi bývá možná jen několik minut</a:t>
            </a:r>
          </a:p>
          <a:p>
            <a:endParaRPr lang="cs-CZ" dirty="0" smtClean="0"/>
          </a:p>
          <a:p>
            <a:endParaRPr lang="cs-CZ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://upload.wikimedia.org/wikipedia/commons/thumb/d/d6/2010-05-18_Wyoming_Tornadoes.JPG/1024px-2010-05-18_Wyoming_Tornadoe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99392"/>
            <a:ext cx="10299515" cy="6858000"/>
          </a:xfrm>
          <a:prstGeom prst="rect">
            <a:avLst/>
          </a:prstGeom>
          <a:noFill/>
        </p:spPr>
      </p:pic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>
                <a:solidFill>
                  <a:schemeClr val="bg1"/>
                </a:solidFill>
              </a:rPr>
              <a:t>Definice tornáda</a:t>
            </a:r>
            <a:endParaRPr lang="cs-CZ" dirty="0">
              <a:solidFill>
                <a:schemeClr val="bg1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cs-CZ" dirty="0" smtClean="0">
                <a:solidFill>
                  <a:schemeClr val="bg1"/>
                </a:solidFill>
              </a:rPr>
              <a:t>silně rotující vír (přibližně </a:t>
            </a:r>
            <a:r>
              <a:rPr lang="cs-CZ" dirty="0" smtClean="0">
                <a:solidFill>
                  <a:schemeClr val="bg1"/>
                </a:solidFill>
              </a:rPr>
              <a:t>svislého </a:t>
            </a:r>
            <a:r>
              <a:rPr lang="cs-CZ" dirty="0" smtClean="0">
                <a:solidFill>
                  <a:schemeClr val="bg1"/>
                </a:solidFill>
              </a:rPr>
              <a:t>směru)</a:t>
            </a:r>
          </a:p>
          <a:p>
            <a:r>
              <a:rPr lang="cs-CZ" dirty="0" smtClean="0">
                <a:solidFill>
                  <a:schemeClr val="bg1"/>
                </a:solidFill>
              </a:rPr>
              <a:t>během své existence se alespoň jednou dotkne zemského povrchu </a:t>
            </a:r>
          </a:p>
          <a:p>
            <a:r>
              <a:rPr lang="cs-CZ" dirty="0" smtClean="0">
                <a:solidFill>
                  <a:schemeClr val="bg1"/>
                </a:solidFill>
              </a:rPr>
              <a:t>je dostatečně silný, aby mohl způsobit hmotné škody</a:t>
            </a:r>
          </a:p>
          <a:p>
            <a:r>
              <a:rPr lang="cs-CZ" dirty="0" smtClean="0">
                <a:solidFill>
                  <a:schemeClr val="bg1"/>
                </a:solidFill>
              </a:rPr>
              <a:t>Vyskytuje se pod spodní základnou konvektivních bouří</a:t>
            </a:r>
          </a:p>
          <a:p>
            <a:pPr lvl="1"/>
            <a:r>
              <a:rPr lang="cs-CZ" sz="2600" i="1" dirty="0" smtClean="0">
                <a:solidFill>
                  <a:schemeClr val="bg1"/>
                </a:solidFill>
              </a:rPr>
              <a:t>Konvektivní bouře </a:t>
            </a:r>
            <a:r>
              <a:rPr lang="cs-CZ" sz="2600" dirty="0" smtClean="0">
                <a:solidFill>
                  <a:schemeClr val="bg1"/>
                </a:solidFill>
              </a:rPr>
              <a:t>= obecnějším označením pro „</a:t>
            </a:r>
            <a:r>
              <a:rPr lang="en-US" sz="2600" dirty="0" err="1" smtClean="0">
                <a:solidFill>
                  <a:schemeClr val="bg1"/>
                </a:solidFill>
              </a:rPr>
              <a:t>bou</a:t>
            </a:r>
            <a:r>
              <a:rPr lang="cs-CZ" sz="2600" dirty="0" err="1" smtClean="0">
                <a:solidFill>
                  <a:schemeClr val="bg1"/>
                </a:solidFill>
              </a:rPr>
              <a:t>řkový</a:t>
            </a:r>
            <a:r>
              <a:rPr lang="cs-CZ" sz="2600" dirty="0" smtClean="0">
                <a:solidFill>
                  <a:schemeClr val="bg1"/>
                </a:solidFill>
              </a:rPr>
              <a:t> </a:t>
            </a:r>
            <a:r>
              <a:rPr lang="cs-CZ" sz="2600" dirty="0" smtClean="0">
                <a:solidFill>
                  <a:schemeClr val="bg1"/>
                </a:solidFill>
              </a:rPr>
              <a:t>mrak</a:t>
            </a:r>
            <a:r>
              <a:rPr lang="en-US" sz="2600" dirty="0" smtClean="0">
                <a:solidFill>
                  <a:schemeClr val="bg1"/>
                </a:solidFill>
              </a:rPr>
              <a:t>”</a:t>
            </a:r>
            <a:r>
              <a:rPr lang="cs-CZ" sz="2600" dirty="0" smtClean="0">
                <a:solidFill>
                  <a:schemeClr val="bg1"/>
                </a:solidFill>
              </a:rPr>
              <a:t> a jevy, které jej mohou doprovázet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http://kittyhaw.com/wp-content/uploads/2013/04/tornad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764801" y="0"/>
            <a:ext cx="10908801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Tornádo v ČR</a:t>
            </a:r>
            <a:endParaRPr lang="cs-C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I v Česku se občas vyskytují tornáda, ale méně než v USA asi jen 2 ročně</a:t>
            </a:r>
          </a:p>
          <a:p>
            <a:endParaRPr lang="cs-CZ" dirty="0" smtClean="0"/>
          </a:p>
          <a:p>
            <a:r>
              <a:rPr lang="cs-CZ" dirty="0" smtClean="0"/>
              <a:t>Seznam pozorovaných tornád: </a:t>
            </a:r>
            <a:r>
              <a:rPr lang="cs-CZ" dirty="0" smtClean="0">
                <a:hlinkClick r:id="rId3"/>
              </a:rPr>
              <a:t>http://www.tornada-cz.cz/pripady/</a:t>
            </a:r>
            <a:endParaRPr lang="cs-CZ" dirty="0" smtClean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://upload.wikimedia.org/wikipedia/commons/thumb/9/98/F5_tornado_Elie_Manitoba_2007.jpg/800px-F5_tornado_Elie_Manitoba_200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9354"/>
            <a:ext cx="9143999" cy="6848645"/>
          </a:xfrm>
          <a:prstGeom prst="rect">
            <a:avLst/>
          </a:prstGeom>
          <a:noFill/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Život tornáda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dirty="0" smtClean="0"/>
              <a:t>Tornáda často vznikají v supercelách</a:t>
            </a:r>
          </a:p>
          <a:p>
            <a:pPr lvl="1"/>
            <a:r>
              <a:rPr lang="cs-CZ" sz="2400" i="1" dirty="0" smtClean="0"/>
              <a:t>Supercela </a:t>
            </a:r>
            <a:r>
              <a:rPr lang="cs-CZ" sz="2400" b="1" i="1" dirty="0" smtClean="0"/>
              <a:t>= </a:t>
            </a:r>
            <a:r>
              <a:rPr lang="cs-CZ" sz="2400" dirty="0" smtClean="0"/>
              <a:t>bouře silně rotují kolem své svislé osy</a:t>
            </a:r>
          </a:p>
          <a:p>
            <a:r>
              <a:rPr lang="cs-CZ" dirty="0" smtClean="0"/>
              <a:t>Těsně před zánikem se tornádo silně zúží. Poté dostane „lanovitý tvar“, silně se zakroutí a začne nabývat vodorovné podoby. Později se odpojí od země a přerušující se vír stoupá k nebi.</a:t>
            </a:r>
          </a:p>
          <a:p>
            <a:endParaRPr lang="cs-CZ" dirty="0" smtClean="0"/>
          </a:p>
          <a:p>
            <a:endParaRPr lang="cs-CZ" dirty="0" smtClean="0"/>
          </a:p>
          <a:p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www.mesoscale.ws/pic2004/040612-1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30427"/>
            <a:ext cx="10332640" cy="6888428"/>
          </a:xfrm>
          <a:prstGeom prst="rect">
            <a:avLst/>
          </a:prstGeom>
          <a:noFill/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dirty="0" smtClean="0">
                <a:solidFill>
                  <a:schemeClr val="bg1"/>
                </a:solidFill>
              </a:rPr>
              <a:t>Další info. o tornádech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600200"/>
            <a:ext cx="8579296" cy="4525963"/>
          </a:xfrm>
        </p:spPr>
        <p:txBody>
          <a:bodyPr>
            <a:normAutofit lnSpcReduction="10000"/>
          </a:bodyPr>
          <a:lstStyle/>
          <a:p>
            <a:r>
              <a:rPr lang="cs-CZ" dirty="0" smtClean="0">
                <a:solidFill>
                  <a:schemeClr val="bg1"/>
                </a:solidFill>
              </a:rPr>
              <a:t>Tornáda patří mezi tromby</a:t>
            </a:r>
          </a:p>
          <a:p>
            <a:pPr lvl="1"/>
            <a:r>
              <a:rPr lang="cs-CZ" sz="2400" i="1" dirty="0" smtClean="0">
                <a:solidFill>
                  <a:schemeClr val="bg1"/>
                </a:solidFill>
              </a:rPr>
              <a:t>Tromb = </a:t>
            </a:r>
            <a:r>
              <a:rPr lang="cs-CZ" sz="2400" dirty="0" smtClean="0">
                <a:solidFill>
                  <a:schemeClr val="bg1"/>
                </a:solidFill>
              </a:rPr>
              <a:t>jakýkoliv vír se svislou osou rotace</a:t>
            </a:r>
            <a:endParaRPr lang="cs-CZ" sz="2400" i="1" dirty="0" smtClean="0">
              <a:solidFill>
                <a:schemeClr val="bg1"/>
              </a:solidFill>
            </a:endParaRPr>
          </a:p>
          <a:p>
            <a:r>
              <a:rPr lang="cs-CZ" dirty="0" smtClean="0">
                <a:solidFill>
                  <a:schemeClr val="bg1"/>
                </a:solidFill>
              </a:rPr>
              <a:t>Mezi tornáda lze zpravidla zařadit i obdobné jevy nad mořem tj. vodní sloup nebo vodní smršť</a:t>
            </a:r>
          </a:p>
          <a:p>
            <a:r>
              <a:rPr lang="cs-CZ" dirty="0" smtClean="0">
                <a:solidFill>
                  <a:schemeClr val="bg1"/>
                </a:solidFill>
              </a:rPr>
              <a:t>Tornáda jsou hodnocena podle síly Fujitovou stupnicí</a:t>
            </a:r>
          </a:p>
          <a:p>
            <a:pPr lvl="1"/>
            <a:r>
              <a:rPr lang="cs-CZ" sz="3200" dirty="0" smtClean="0">
                <a:solidFill>
                  <a:schemeClr val="bg1"/>
                </a:solidFill>
              </a:rPr>
              <a:t>F0 - neškodné tornádo</a:t>
            </a:r>
          </a:p>
          <a:p>
            <a:pPr lvl="1"/>
            <a:r>
              <a:rPr lang="cs-CZ" sz="3200" dirty="0" smtClean="0">
                <a:solidFill>
                  <a:schemeClr val="bg1"/>
                </a:solidFill>
              </a:rPr>
              <a:t>F6 - nejsilnější tornáda (respektive nejvíce napáchala)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4" name="Picture 6" descr="http://www.ok1vei.com/WX/pics/2005_katrina_sat.gif"/>
          <p:cNvPicPr>
            <a:picLocks noChangeAspect="1" noChangeArrowheads="1"/>
          </p:cNvPicPr>
          <p:nvPr/>
        </p:nvPicPr>
        <p:blipFill>
          <a:blip r:embed="rId2" cstate="print">
            <a:lum contrast="-17000"/>
          </a:blip>
          <a:srcRect/>
          <a:stretch>
            <a:fillRect/>
          </a:stretch>
        </p:blipFill>
        <p:spPr bwMode="auto">
          <a:xfrm>
            <a:off x="0" y="-1278904"/>
            <a:ext cx="9144000" cy="8136904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 smtClean="0"/>
              <a:t>Tropická cyklóna</a:t>
            </a:r>
            <a:endParaRPr lang="cs-C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cs-CZ" dirty="0" smtClean="0"/>
              <a:t>= Hurikán, tajfun a cyklón</a:t>
            </a:r>
          </a:p>
          <a:p>
            <a:r>
              <a:rPr lang="cs-CZ" b="1" dirty="0" smtClean="0"/>
              <a:t>Velikost: </a:t>
            </a:r>
            <a:r>
              <a:rPr lang="cs-CZ" dirty="0" smtClean="0"/>
              <a:t>řádově stovky kilometrů</a:t>
            </a:r>
          </a:p>
          <a:p>
            <a:r>
              <a:rPr lang="cs-CZ" b="1" dirty="0" smtClean="0"/>
              <a:t>Doba trvání: </a:t>
            </a:r>
            <a:r>
              <a:rPr lang="cs-CZ" dirty="0" smtClean="0"/>
              <a:t>životnost kolem jednoho až dvou týdnů</a:t>
            </a:r>
          </a:p>
          <a:p>
            <a:r>
              <a:rPr lang="cs-CZ" dirty="0" smtClean="0"/>
              <a:t>Relativně menší škody na obrovském území</a:t>
            </a:r>
          </a:p>
          <a:p>
            <a:r>
              <a:rPr lang="cs-CZ" dirty="0" smtClean="0"/>
              <a:t>možné dobře monitorovat a předpovídat jejich další postup s několikadenním předstihem</a:t>
            </a:r>
          </a:p>
          <a:p>
            <a:endParaRPr lang="cs-CZ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://upload.wikimedia.org/wikipedia/commons/thumb/e/e4/Hurricane_Floyd_1999-09-14.jpg/640px-Hurricane_Floyd_1999-09-1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649744"/>
            <a:ext cx="9468544" cy="8507744"/>
          </a:xfrm>
          <a:prstGeom prst="rect">
            <a:avLst/>
          </a:prstGeom>
          <a:noFill/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vzniká nad tropickými moři </a:t>
            </a:r>
          </a:p>
          <a:p>
            <a:r>
              <a:rPr lang="cs-CZ" dirty="0" smtClean="0"/>
              <a:t>atmosférický útvar charakteru</a:t>
            </a:r>
          </a:p>
          <a:p>
            <a:pPr>
              <a:buNone/>
            </a:pPr>
            <a:r>
              <a:rPr lang="cs-CZ" dirty="0" smtClean="0"/>
              <a:t>    cyklóny (tlakové níže) v podobě</a:t>
            </a:r>
          </a:p>
          <a:p>
            <a:pPr>
              <a:buNone/>
            </a:pPr>
            <a:r>
              <a:rPr lang="cs-CZ" dirty="0" smtClean="0"/>
              <a:t>   obrovského víru s charakteristickým</a:t>
            </a:r>
          </a:p>
          <a:p>
            <a:pPr>
              <a:buNone/>
            </a:pPr>
            <a:r>
              <a:rPr lang="cs-CZ" dirty="0" smtClean="0"/>
              <a:t>   okem ve středu</a:t>
            </a:r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i.iinfo.cz/urs/Electrical_Storm-128733669147205.jpg"/>
          <p:cNvPicPr>
            <a:picLocks noChangeAspect="1" noChangeArrowheads="1"/>
          </p:cNvPicPr>
          <p:nvPr/>
        </p:nvPicPr>
        <p:blipFill>
          <a:blip r:embed="rId2" cstate="print">
            <a:lum contrast="12000"/>
          </a:blip>
          <a:srcRect/>
          <a:stretch>
            <a:fillRect/>
          </a:stretch>
        </p:blipFill>
        <p:spPr bwMode="auto">
          <a:xfrm>
            <a:off x="-396552" y="-457200"/>
            <a:ext cx="9753600" cy="7315200"/>
          </a:xfrm>
          <a:prstGeom prst="rect">
            <a:avLst/>
          </a:prstGeom>
          <a:noFill/>
        </p:spPr>
      </p:pic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>
                <a:solidFill>
                  <a:schemeClr val="bg1"/>
                </a:solidFill>
              </a:rPr>
              <a:t>Bouřka</a:t>
            </a:r>
            <a:endParaRPr lang="cs-CZ" dirty="0">
              <a:solidFill>
                <a:schemeClr val="bg1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5313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cs-CZ" dirty="0" smtClean="0">
                <a:solidFill>
                  <a:schemeClr val="bg1"/>
                </a:solidFill>
              </a:rPr>
              <a:t>= soubor elektrických, optických a akustických jevů vznikajících mezi oblaky navzájem nebo mezi oblaky a zemí</a:t>
            </a:r>
          </a:p>
          <a:p>
            <a:r>
              <a:rPr lang="cs-CZ" dirty="0" smtClean="0">
                <a:solidFill>
                  <a:schemeClr val="bg1"/>
                </a:solidFill>
              </a:rPr>
              <a:t>Vzduch se při úderu blesku ohřeje až na 30 000 °C</a:t>
            </a:r>
          </a:p>
          <a:p>
            <a:endParaRPr lang="cs-CZ" dirty="0" smtClean="0">
              <a:solidFill>
                <a:schemeClr val="bg1"/>
              </a:solidFill>
            </a:endParaRPr>
          </a:p>
          <a:p>
            <a:endParaRPr lang="cs-CZ" dirty="0" smtClean="0">
              <a:solidFill>
                <a:schemeClr val="bg1"/>
              </a:solidFill>
            </a:endParaRPr>
          </a:p>
          <a:p>
            <a:r>
              <a:rPr lang="cs-CZ" sz="2800" i="1" dirty="0" smtClean="0">
                <a:solidFill>
                  <a:schemeClr val="bg1"/>
                </a:solidFill>
              </a:rPr>
              <a:t>Poznámka: je rozdíl mezi konvektivní bouří a bouřkou (viz dříve..)</a:t>
            </a:r>
          </a:p>
          <a:p>
            <a:endParaRPr lang="cs-CZ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149</TotalTime>
  <Words>313</Words>
  <Application>Microsoft Office PowerPoint</Application>
  <PresentationFormat>Předvádění na obrazovce (4:3)</PresentationFormat>
  <Paragraphs>71</Paragraphs>
  <Slides>11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11</vt:i4>
      </vt:variant>
    </vt:vector>
  </HeadingPairs>
  <TitlesOfParts>
    <vt:vector size="12" baseType="lpstr">
      <vt:lpstr>Motiv sady Office</vt:lpstr>
      <vt:lpstr>Extrémy v počasí</vt:lpstr>
      <vt:lpstr>Tornádo</vt:lpstr>
      <vt:lpstr>Definice tornáda</vt:lpstr>
      <vt:lpstr>Tornádo v ČR</vt:lpstr>
      <vt:lpstr>Život tornáda</vt:lpstr>
      <vt:lpstr>Další info. o tornádech</vt:lpstr>
      <vt:lpstr>Tropická cyklóna</vt:lpstr>
      <vt:lpstr>Snímek 8</vt:lpstr>
      <vt:lpstr>Bouřka</vt:lpstr>
      <vt:lpstr>Povodeň</vt:lpstr>
      <vt:lpstr>Snímek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Extrémy v počasí</dc:title>
  <dc:creator>David</dc:creator>
  <cp:lastModifiedBy>Jarmila Ichová</cp:lastModifiedBy>
  <cp:revision>22</cp:revision>
  <dcterms:created xsi:type="dcterms:W3CDTF">2014-05-05T06:31:22Z</dcterms:created>
  <dcterms:modified xsi:type="dcterms:W3CDTF">2015-04-12T20:29:57Z</dcterms:modified>
</cp:coreProperties>
</file>